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2" r:id="rId2"/>
    <p:sldId id="258" r:id="rId3"/>
    <p:sldId id="259" r:id="rId4"/>
    <p:sldId id="260" r:id="rId5"/>
    <p:sldId id="261" r:id="rId6"/>
    <p:sldId id="263" r:id="rId7"/>
    <p:sldId id="265" r:id="rId8"/>
    <p:sldId id="266" r:id="rId9"/>
    <p:sldId id="270" r:id="rId10"/>
    <p:sldId id="267" r:id="rId11"/>
    <p:sldId id="268" r:id="rId12"/>
    <p:sldId id="269" r:id="rId13"/>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BF4DC2-C745-450B-9727-C0F64C8FCFC8}" type="datetimeFigureOut">
              <a:rPr lang="ko-KR" altLang="en-US" smtClean="0"/>
              <a:pPr/>
              <a:t>2011-10-17</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A429F8-559E-4F7E-8D60-A8696DB66168}"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2</a:t>
            </a:fld>
            <a:endParaRPr lang="ko-KR"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12</a:t>
            </a:fld>
            <a:endParaRPr lang="ko-KR"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3</a:t>
            </a:fld>
            <a:endParaRPr lang="ko-KR"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4</a:t>
            </a:fld>
            <a:endParaRPr lang="ko-KR"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5</a:t>
            </a:fld>
            <a:endParaRPr lang="ko-KR"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7</a:t>
            </a:fld>
            <a:endParaRPr lang="ko-KR"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8</a:t>
            </a:fld>
            <a:endParaRPr lang="ko-KR"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9</a:t>
            </a:fld>
            <a:endParaRPr lang="ko-KR"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10</a:t>
            </a:fld>
            <a:endParaRPr lang="ko-KR"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슬라이드 이미지 개체 틀 1"/>
          <p:cNvSpPr>
            <a:spLocks noGrp="1" noRot="1" noChangeAspect="1" noTextEdit="1"/>
          </p:cNvSpPr>
          <p:nvPr>
            <p:ph type="sldImg"/>
          </p:nvPr>
        </p:nvSpPr>
        <p:spPr bwMode="auto">
          <a:noFill/>
          <a:ln>
            <a:solidFill>
              <a:srgbClr val="000000"/>
            </a:solidFill>
            <a:miter lim="800000"/>
            <a:headEnd/>
            <a:tailEnd/>
          </a:ln>
        </p:spPr>
      </p:sp>
      <p:sp>
        <p:nvSpPr>
          <p:cNvPr id="3" name="슬라이드 노트 개체 틀 2"/>
          <p:cNvSpPr>
            <a:spLocks noGrp="1"/>
          </p:cNvSpPr>
          <p:nvPr>
            <p:ph type="body" idx="1"/>
          </p:nvPr>
        </p:nvSpPr>
        <p:spPr/>
        <p:txBody>
          <a:bodyPr>
            <a:normAutofit fontScale="85000" lnSpcReduction="20000"/>
          </a:bodyPr>
          <a:lstStyle/>
          <a:p>
            <a:pPr eaLnBrk="1" hangingPunct="1">
              <a:defRPr/>
            </a:pPr>
            <a:endParaRPr lang="en-US" altLang="ko-KR" dirty="0" smtClean="0"/>
          </a:p>
          <a:p>
            <a:pPr eaLnBrk="1" hangingPunct="1">
              <a:defRPr/>
            </a:pPr>
            <a:endParaRPr lang="en-US" altLang="ko-KR" dirty="0" smtClean="0"/>
          </a:p>
        </p:txBody>
      </p:sp>
      <p:sp>
        <p:nvSpPr>
          <p:cNvPr id="4" name="슬라이드 번호 개체 틀 3"/>
          <p:cNvSpPr>
            <a:spLocks noGrp="1"/>
          </p:cNvSpPr>
          <p:nvPr>
            <p:ph type="sldNum" sz="quarter" idx="5"/>
          </p:nvPr>
        </p:nvSpPr>
        <p:spPr/>
        <p:txBody>
          <a:bodyPr/>
          <a:lstStyle/>
          <a:p>
            <a:pPr>
              <a:defRPr/>
            </a:pPr>
            <a:fld id="{BCDEF3A8-ED64-442A-A3DF-7FED5957E8B2}" type="slidenum">
              <a:rPr lang="ko-KR" altLang="en-US" smtClean="0"/>
              <a:pPr>
                <a:defRPr/>
              </a:pPr>
              <a:t>11</a:t>
            </a:fld>
            <a:endParaRPr lang="ko-KR"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69664CEB-068F-4B36-9472-4812A17598BE}" type="datetimeFigureOut">
              <a:rPr lang="ko-KR" altLang="en-US" smtClean="0"/>
              <a:pPr/>
              <a:t>2011-10-17</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736B1D9-6593-4555-BC58-10DA09A10F94}"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64CEB-068F-4B36-9472-4812A17598BE}" type="datetimeFigureOut">
              <a:rPr lang="ko-KR" altLang="en-US" smtClean="0"/>
              <a:pPr/>
              <a:t>2011-10-17</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36B1D9-6593-4555-BC58-10DA09A10F94}"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Team Strengths and Weaknesses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112 Total </a:t>
            </a:r>
            <a:r>
              <a:rPr lang="en-US" altLang="ko-KR" sz="2500" b="1" dirty="0" smtClean="0">
                <a:solidFill>
                  <a:schemeClr val="bg1"/>
                </a:solidFill>
              </a:rPr>
              <a:t>d</a:t>
            </a:r>
            <a:r>
              <a:rPr lang="en-US" altLang="ko-KR" sz="2500" b="1" dirty="0" smtClean="0">
                <a:solidFill>
                  <a:schemeClr val="bg1"/>
                </a:solidFill>
              </a:rPr>
              <a:t>efects found</a:t>
            </a:r>
            <a:endParaRPr lang="en-US" altLang="ko-KR" sz="2500" b="1"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 typeface="Arial" pitchFamily="34" charset="0"/>
              <a:buChar char="•"/>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a:solidFill>
                  <a:srgbClr val="B45608"/>
                </a:solidFill>
              </a:rPr>
              <a:t>   </a:t>
            </a:r>
            <a:r>
              <a:rPr kumimoji="0" lang="en-US" altLang="ko-KR" sz="2400" b="1" dirty="0">
                <a:solidFill>
                  <a:srgbClr val="9D4B07"/>
                </a:solidFill>
              </a:rPr>
              <a:t> </a:t>
            </a:r>
            <a:r>
              <a:rPr lang="en-US" altLang="ko-KR" sz="2400" b="1" dirty="0" smtClean="0">
                <a:solidFill>
                  <a:srgbClr val="9D4B07"/>
                </a:solidFill>
              </a:rPr>
              <a:t>Defects – By Status</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pic>
        <p:nvPicPr>
          <p:cNvPr id="29698" name="Picture 2"/>
          <p:cNvPicPr>
            <a:picLocks noChangeAspect="1" noChangeArrowheads="1"/>
          </p:cNvPicPr>
          <p:nvPr/>
        </p:nvPicPr>
        <p:blipFill>
          <a:blip r:embed="rId4" cstate="print"/>
          <a:srcRect/>
          <a:stretch>
            <a:fillRect/>
          </a:stretch>
        </p:blipFill>
        <p:spPr bwMode="auto">
          <a:xfrm>
            <a:off x="533400" y="1447800"/>
            <a:ext cx="803444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112 Total </a:t>
            </a:r>
            <a:r>
              <a:rPr lang="en-US" altLang="ko-KR" sz="2500" b="1" dirty="0" smtClean="0">
                <a:solidFill>
                  <a:schemeClr val="bg1"/>
                </a:solidFill>
              </a:rPr>
              <a:t>d</a:t>
            </a:r>
            <a:r>
              <a:rPr lang="en-US" altLang="ko-KR" sz="2500" b="1" dirty="0" smtClean="0">
                <a:solidFill>
                  <a:schemeClr val="bg1"/>
                </a:solidFill>
              </a:rPr>
              <a:t>efects found</a:t>
            </a:r>
            <a:endParaRPr lang="en-US" altLang="ko-KR" sz="2500" b="1"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 typeface="Arial" pitchFamily="34" charset="0"/>
              <a:buChar char="•"/>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a:solidFill>
                  <a:srgbClr val="B45608"/>
                </a:solidFill>
              </a:rPr>
              <a:t>   </a:t>
            </a:r>
            <a:r>
              <a:rPr kumimoji="0" lang="en-US" altLang="ko-KR" sz="2400" b="1" dirty="0">
                <a:solidFill>
                  <a:srgbClr val="9D4B07"/>
                </a:solidFill>
              </a:rPr>
              <a:t> </a:t>
            </a:r>
            <a:r>
              <a:rPr lang="en-US" altLang="ko-KR" sz="2400" b="1" dirty="0" smtClean="0">
                <a:solidFill>
                  <a:srgbClr val="9D4B07"/>
                </a:solidFill>
              </a:rPr>
              <a:t>Defects – By Phase</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pic>
        <p:nvPicPr>
          <p:cNvPr id="27651" name="Picture 3"/>
          <p:cNvPicPr>
            <a:picLocks noChangeAspect="1" noChangeArrowheads="1"/>
          </p:cNvPicPr>
          <p:nvPr/>
        </p:nvPicPr>
        <p:blipFill>
          <a:blip r:embed="rId4" cstate="print"/>
          <a:srcRect/>
          <a:stretch>
            <a:fillRect/>
          </a:stretch>
        </p:blipFill>
        <p:spPr bwMode="auto">
          <a:xfrm>
            <a:off x="381000" y="1524000"/>
            <a:ext cx="8359552" cy="4910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112 Total </a:t>
            </a:r>
            <a:r>
              <a:rPr lang="en-US" altLang="ko-KR" sz="2500" b="1" dirty="0" smtClean="0">
                <a:solidFill>
                  <a:schemeClr val="bg1"/>
                </a:solidFill>
              </a:rPr>
              <a:t>d</a:t>
            </a:r>
            <a:r>
              <a:rPr lang="en-US" altLang="ko-KR" sz="2500" b="1" dirty="0" smtClean="0">
                <a:solidFill>
                  <a:schemeClr val="bg1"/>
                </a:solidFill>
              </a:rPr>
              <a:t>efects found</a:t>
            </a:r>
            <a:endParaRPr lang="en-US" altLang="ko-KR" sz="2500" b="1"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 typeface="Arial" pitchFamily="34" charset="0"/>
              <a:buChar char="•"/>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a:solidFill>
                  <a:srgbClr val="B45608"/>
                </a:solidFill>
              </a:rPr>
              <a:t>   </a:t>
            </a:r>
            <a:r>
              <a:rPr kumimoji="0" lang="en-US" altLang="ko-KR" sz="2400" b="1" dirty="0">
                <a:solidFill>
                  <a:srgbClr val="9D4B07"/>
                </a:solidFill>
              </a:rPr>
              <a:t> </a:t>
            </a:r>
            <a:r>
              <a:rPr lang="en-US" altLang="ko-KR" sz="2400" b="1" dirty="0" smtClean="0">
                <a:solidFill>
                  <a:srgbClr val="9D4B07"/>
                </a:solidFill>
              </a:rPr>
              <a:t>Defects – By Artifact</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pic>
        <p:nvPicPr>
          <p:cNvPr id="28674" name="Picture 2"/>
          <p:cNvPicPr>
            <a:picLocks noChangeAspect="1" noChangeArrowheads="1"/>
          </p:cNvPicPr>
          <p:nvPr/>
        </p:nvPicPr>
        <p:blipFill>
          <a:blip r:embed="rId4" cstate="print"/>
          <a:srcRect/>
          <a:stretch>
            <a:fillRect/>
          </a:stretch>
        </p:blipFill>
        <p:spPr bwMode="auto">
          <a:xfrm>
            <a:off x="685800" y="1447800"/>
            <a:ext cx="7772400" cy="49524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Strengths:				Weaknesses:</a:t>
            </a:r>
            <a:endParaRPr lang="en-US" altLang="ko-KR" sz="2500" b="1"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Tx/>
              <a:buAutoNum type="arabicPeriod"/>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a:solidFill>
                  <a:srgbClr val="B45608"/>
                </a:solidFill>
              </a:rPr>
              <a:t>   </a:t>
            </a:r>
            <a:r>
              <a:rPr kumimoji="0" lang="en-US" altLang="ko-KR" sz="2400" b="1" dirty="0">
                <a:solidFill>
                  <a:srgbClr val="9D4B07"/>
                </a:solidFill>
              </a:rPr>
              <a:t> </a:t>
            </a:r>
            <a:r>
              <a:rPr lang="en-US" altLang="ko-KR" sz="2400" b="1" dirty="0" smtClean="0">
                <a:solidFill>
                  <a:srgbClr val="9D4B07"/>
                </a:solidFill>
              </a:rPr>
              <a:t>Strengths and Weaknesses - Operational </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sp>
        <p:nvSpPr>
          <p:cNvPr id="21" name="TextBox 20"/>
          <p:cNvSpPr txBox="1"/>
          <p:nvPr/>
        </p:nvSpPr>
        <p:spPr>
          <a:xfrm>
            <a:off x="4572000" y="1676400"/>
            <a:ext cx="4419600" cy="2985433"/>
          </a:xfrm>
          <a:prstGeom prst="rect">
            <a:avLst/>
          </a:prstGeom>
          <a:noFill/>
        </p:spPr>
        <p:txBody>
          <a:bodyPr wrap="square" rtlCol="0">
            <a:spAutoFit/>
          </a:bodyPr>
          <a:lstStyle/>
          <a:p>
            <a:pPr>
              <a:buFont typeface="Arial" pitchFamily="34" charset="0"/>
              <a:buChar char="•"/>
            </a:pPr>
            <a:r>
              <a:rPr lang="en-US" sz="2400" dirty="0" smtClean="0">
                <a:solidFill>
                  <a:schemeClr val="bg1"/>
                </a:solidFill>
              </a:rPr>
              <a:t> Team member schedules </a:t>
            </a:r>
          </a:p>
          <a:p>
            <a:pPr lvl="1">
              <a:buFont typeface="Arial" pitchFamily="34" charset="0"/>
              <a:buChar char="•"/>
            </a:pPr>
            <a:r>
              <a:rPr lang="en-US" sz="2000" dirty="0" smtClean="0">
                <a:solidFill>
                  <a:schemeClr val="bg1"/>
                </a:solidFill>
              </a:rPr>
              <a:t> </a:t>
            </a:r>
            <a:r>
              <a:rPr lang="en-US" sz="2000" dirty="0" smtClean="0">
                <a:solidFill>
                  <a:schemeClr val="bg1"/>
                </a:solidFill>
              </a:rPr>
              <a:t>Our team has 2 DEN students and due to their time              constraints the entire team can only meet on weekends</a:t>
            </a:r>
          </a:p>
          <a:p>
            <a:pPr lvl="1"/>
            <a:endParaRPr lang="en-US" sz="2000" dirty="0" smtClean="0">
              <a:solidFill>
                <a:schemeClr val="bg1"/>
              </a:solidFill>
            </a:endParaRPr>
          </a:p>
          <a:p>
            <a:pPr>
              <a:buFont typeface="Arial" pitchFamily="34" charset="0"/>
              <a:buChar char="•"/>
            </a:pPr>
            <a:r>
              <a:rPr lang="en-US" sz="2400" dirty="0" smtClean="0">
                <a:solidFill>
                  <a:schemeClr val="bg1"/>
                </a:solidFill>
              </a:rPr>
              <a:t>Written Communication Skills</a:t>
            </a:r>
          </a:p>
          <a:p>
            <a:pPr lvl="1">
              <a:buFont typeface="Arial" pitchFamily="34" charset="0"/>
              <a:buChar char="•"/>
            </a:pPr>
            <a:r>
              <a:rPr lang="en-US" sz="2000" dirty="0" smtClean="0">
                <a:solidFill>
                  <a:schemeClr val="bg1"/>
                </a:solidFill>
              </a:rPr>
              <a:t> </a:t>
            </a:r>
            <a:r>
              <a:rPr lang="en-US" sz="2000" dirty="0" smtClean="0">
                <a:solidFill>
                  <a:schemeClr val="bg1"/>
                </a:solidFill>
              </a:rPr>
              <a:t>Many of our defects have      been grammar errors</a:t>
            </a:r>
          </a:p>
        </p:txBody>
      </p:sp>
      <p:sp>
        <p:nvSpPr>
          <p:cNvPr id="22" name="TextBox 21"/>
          <p:cNvSpPr txBox="1"/>
          <p:nvPr/>
        </p:nvSpPr>
        <p:spPr>
          <a:xfrm>
            <a:off x="228600" y="1676400"/>
            <a:ext cx="4419600" cy="2616101"/>
          </a:xfrm>
          <a:prstGeom prst="rect">
            <a:avLst/>
          </a:prstGeom>
          <a:noFill/>
        </p:spPr>
        <p:txBody>
          <a:bodyPr wrap="square" rtlCol="0">
            <a:spAutoFit/>
          </a:bodyPr>
          <a:lstStyle/>
          <a:p>
            <a:pPr>
              <a:buFont typeface="Arial" pitchFamily="34" charset="0"/>
              <a:buChar char="•"/>
            </a:pPr>
            <a:r>
              <a:rPr lang="en-US" sz="2400" dirty="0" smtClean="0">
                <a:solidFill>
                  <a:schemeClr val="bg1"/>
                </a:solidFill>
              </a:rPr>
              <a:t> Team cohesiveness</a:t>
            </a:r>
          </a:p>
          <a:p>
            <a:pPr lvl="1">
              <a:buFont typeface="Arial" pitchFamily="34" charset="0"/>
              <a:buChar char="•"/>
            </a:pPr>
            <a:r>
              <a:rPr lang="en-US" sz="2000" dirty="0" smtClean="0">
                <a:solidFill>
                  <a:schemeClr val="bg1"/>
                </a:solidFill>
              </a:rPr>
              <a:t> </a:t>
            </a:r>
            <a:r>
              <a:rPr lang="en-US" sz="2000" dirty="0" smtClean="0">
                <a:solidFill>
                  <a:schemeClr val="bg1"/>
                </a:solidFill>
              </a:rPr>
              <a:t>No interpersonal issues,         slacking team members, team members trying to do             everything etc. </a:t>
            </a:r>
          </a:p>
          <a:p>
            <a:pPr lvl="1">
              <a:buFont typeface="Arial" pitchFamily="34" charset="0"/>
              <a:buChar char="•"/>
            </a:pPr>
            <a:r>
              <a:rPr lang="en-US" sz="2000" dirty="0" smtClean="0">
                <a:solidFill>
                  <a:schemeClr val="bg1"/>
                </a:solidFill>
              </a:rPr>
              <a:t>Team has worked together well especially given communication issues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Strengths:				Weaknesses:</a:t>
            </a:r>
            <a:endParaRPr lang="en-US" altLang="ko-KR" sz="2500" b="1"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Tx/>
              <a:buAutoNum type="arabicPeriod"/>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a:solidFill>
                  <a:srgbClr val="B45608"/>
                </a:solidFill>
              </a:rPr>
              <a:t>   </a:t>
            </a:r>
            <a:r>
              <a:rPr kumimoji="0" lang="en-US" altLang="ko-KR" sz="2400" b="1" dirty="0">
                <a:solidFill>
                  <a:srgbClr val="9D4B07"/>
                </a:solidFill>
              </a:rPr>
              <a:t> </a:t>
            </a:r>
            <a:r>
              <a:rPr lang="en-US" altLang="ko-KR" sz="2400" b="1" dirty="0" smtClean="0">
                <a:solidFill>
                  <a:srgbClr val="9D4B07"/>
                </a:solidFill>
              </a:rPr>
              <a:t>Strengths and Weaknesses - Technical </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sp>
        <p:nvSpPr>
          <p:cNvPr id="21" name="TextBox 20"/>
          <p:cNvSpPr txBox="1"/>
          <p:nvPr/>
        </p:nvSpPr>
        <p:spPr>
          <a:xfrm>
            <a:off x="4572000" y="1676400"/>
            <a:ext cx="4419600" cy="2985433"/>
          </a:xfrm>
          <a:prstGeom prst="rect">
            <a:avLst/>
          </a:prstGeom>
          <a:noFill/>
        </p:spPr>
        <p:txBody>
          <a:bodyPr wrap="square" rtlCol="0">
            <a:spAutoFit/>
          </a:bodyPr>
          <a:lstStyle/>
          <a:p>
            <a:pPr>
              <a:buFont typeface="Arial" pitchFamily="34" charset="0"/>
              <a:buChar char="•"/>
            </a:pPr>
            <a:r>
              <a:rPr lang="en-US" sz="2400" dirty="0" smtClean="0">
                <a:solidFill>
                  <a:schemeClr val="bg1"/>
                </a:solidFill>
              </a:rPr>
              <a:t> </a:t>
            </a:r>
            <a:r>
              <a:rPr lang="en-US" sz="2400" dirty="0" smtClean="0">
                <a:solidFill>
                  <a:schemeClr val="bg1"/>
                </a:solidFill>
              </a:rPr>
              <a:t>Some team members are    not familiar with database     systems</a:t>
            </a:r>
          </a:p>
          <a:p>
            <a:pPr>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a:t>
            </a:r>
            <a:r>
              <a:rPr lang="en-US" sz="2400" dirty="0" smtClean="0">
                <a:solidFill>
                  <a:schemeClr val="bg1"/>
                </a:solidFill>
              </a:rPr>
              <a:t>None of our team members have experience with sending text messages from a           computer system</a:t>
            </a:r>
          </a:p>
        </p:txBody>
      </p:sp>
      <p:sp>
        <p:nvSpPr>
          <p:cNvPr id="22" name="TextBox 21"/>
          <p:cNvSpPr txBox="1"/>
          <p:nvPr/>
        </p:nvSpPr>
        <p:spPr>
          <a:xfrm>
            <a:off x="228600" y="1676400"/>
            <a:ext cx="4419600" cy="2677656"/>
          </a:xfrm>
          <a:prstGeom prst="rect">
            <a:avLst/>
          </a:prstGeom>
          <a:noFill/>
        </p:spPr>
        <p:txBody>
          <a:bodyPr wrap="square" rtlCol="0">
            <a:spAutoFit/>
          </a:bodyPr>
          <a:lstStyle/>
          <a:p>
            <a:pPr>
              <a:buFont typeface="Arial" pitchFamily="34" charset="0"/>
              <a:buChar char="•"/>
            </a:pPr>
            <a:r>
              <a:rPr lang="en-US" sz="2000" dirty="0" smtClean="0">
                <a:solidFill>
                  <a:schemeClr val="bg1"/>
                </a:solidFill>
              </a:rPr>
              <a:t> </a:t>
            </a:r>
            <a:r>
              <a:rPr lang="en-US" sz="2400" dirty="0" smtClean="0">
                <a:solidFill>
                  <a:schemeClr val="bg1"/>
                </a:solidFill>
              </a:rPr>
              <a:t>Team members covered a    wide variety of skills</a:t>
            </a:r>
          </a:p>
          <a:p>
            <a:pPr lvl="1">
              <a:buFont typeface="Arial" pitchFamily="34" charset="0"/>
              <a:buChar char="•"/>
            </a:pPr>
            <a:r>
              <a:rPr lang="en-US" sz="2000" dirty="0" smtClean="0">
                <a:solidFill>
                  <a:schemeClr val="bg1"/>
                </a:solidFill>
              </a:rPr>
              <a:t> Prototyping and use of         prototyping tool</a:t>
            </a:r>
          </a:p>
          <a:p>
            <a:pPr lvl="1">
              <a:buFont typeface="Arial" pitchFamily="34" charset="0"/>
              <a:buChar char="•"/>
            </a:pPr>
            <a:r>
              <a:rPr lang="en-US" sz="2000" dirty="0" smtClean="0">
                <a:solidFill>
                  <a:schemeClr val="bg1"/>
                </a:solidFill>
              </a:rPr>
              <a:t> </a:t>
            </a:r>
            <a:r>
              <a:rPr lang="en-US" sz="2000" dirty="0" smtClean="0">
                <a:solidFill>
                  <a:schemeClr val="bg1"/>
                </a:solidFill>
              </a:rPr>
              <a:t>Requirements Development</a:t>
            </a:r>
          </a:p>
          <a:p>
            <a:pPr lvl="1">
              <a:buFont typeface="Arial" pitchFamily="34" charset="0"/>
              <a:buChar char="•"/>
            </a:pPr>
            <a:r>
              <a:rPr lang="en-US" sz="2000" dirty="0" smtClean="0">
                <a:solidFill>
                  <a:schemeClr val="bg1"/>
                </a:solidFill>
              </a:rPr>
              <a:t> </a:t>
            </a:r>
            <a:r>
              <a:rPr lang="en-US" sz="2000" dirty="0" smtClean="0">
                <a:solidFill>
                  <a:schemeClr val="bg1"/>
                </a:solidFill>
              </a:rPr>
              <a:t>Database Systems</a:t>
            </a:r>
          </a:p>
          <a:p>
            <a:pPr lvl="1">
              <a:buFont typeface="Arial" pitchFamily="34" charset="0"/>
              <a:buChar char="•"/>
            </a:pPr>
            <a:r>
              <a:rPr lang="en-US" sz="2000" dirty="0" smtClean="0">
                <a:solidFill>
                  <a:schemeClr val="bg1"/>
                </a:solidFill>
              </a:rPr>
              <a:t> MS project</a:t>
            </a:r>
          </a:p>
          <a:p>
            <a:pPr lvl="1">
              <a:buFont typeface="Arial" pitchFamily="34" charset="0"/>
              <a:buChar char="•"/>
            </a:pPr>
            <a:r>
              <a:rPr lang="en-US" sz="2000" dirty="0" smtClean="0">
                <a:solidFill>
                  <a:schemeClr val="bg1"/>
                </a:solidFill>
              </a:rPr>
              <a:t> </a:t>
            </a:r>
            <a:r>
              <a:rPr lang="en-US" sz="2000" dirty="0" smtClean="0">
                <a:solidFill>
                  <a:schemeClr val="bg1"/>
                </a:solidFill>
              </a:rPr>
              <a:t>Peer reviews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a:t>
            </a:r>
            <a:endParaRPr lang="en-US" altLang="ko-KR" sz="2500" b="1"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 typeface="Arial" pitchFamily="34" charset="0"/>
              <a:buChar char="•"/>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a:solidFill>
                  <a:srgbClr val="B45608"/>
                </a:solidFill>
              </a:rPr>
              <a:t>   </a:t>
            </a:r>
            <a:r>
              <a:rPr kumimoji="0" lang="en-US" altLang="ko-KR" sz="2400" b="1" dirty="0">
                <a:solidFill>
                  <a:srgbClr val="9D4B07"/>
                </a:solidFill>
              </a:rPr>
              <a:t> </a:t>
            </a:r>
            <a:r>
              <a:rPr lang="en-US" altLang="ko-KR" sz="2400" b="1" dirty="0" smtClean="0">
                <a:solidFill>
                  <a:srgbClr val="9D4B07"/>
                </a:solidFill>
              </a:rPr>
              <a:t>Concerns - Operational </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sp>
        <p:nvSpPr>
          <p:cNvPr id="10" name="TextBox 9"/>
          <p:cNvSpPr txBox="1"/>
          <p:nvPr/>
        </p:nvSpPr>
        <p:spPr>
          <a:xfrm>
            <a:off x="0" y="1447800"/>
            <a:ext cx="9144000" cy="2308324"/>
          </a:xfrm>
          <a:prstGeom prst="rect">
            <a:avLst/>
          </a:prstGeom>
          <a:noFill/>
        </p:spPr>
        <p:txBody>
          <a:bodyPr wrap="square" rtlCol="0">
            <a:spAutoFit/>
          </a:bodyPr>
          <a:lstStyle/>
          <a:p>
            <a:pPr>
              <a:buFont typeface="Arial" pitchFamily="34" charset="0"/>
              <a:buChar char="•"/>
            </a:pPr>
            <a:r>
              <a:rPr lang="en-US" sz="2400" dirty="0" smtClean="0">
                <a:solidFill>
                  <a:schemeClr val="bg1"/>
                </a:solidFill>
              </a:rPr>
              <a:t> </a:t>
            </a:r>
            <a:r>
              <a:rPr lang="en-US" sz="2400" dirty="0" smtClean="0">
                <a:solidFill>
                  <a:schemeClr val="bg1"/>
                </a:solidFill>
              </a:rPr>
              <a:t>Only one team member plans to continue to 577b</a:t>
            </a:r>
          </a:p>
          <a:p>
            <a:pPr lvl="1">
              <a:buFont typeface="Arial" pitchFamily="34" charset="0"/>
              <a:buChar char="•"/>
            </a:pPr>
            <a:r>
              <a:rPr lang="en-US" dirty="0" smtClean="0">
                <a:solidFill>
                  <a:schemeClr val="bg1"/>
                </a:solidFill>
              </a:rPr>
              <a:t> </a:t>
            </a:r>
            <a:r>
              <a:rPr lang="en-US" dirty="0" smtClean="0">
                <a:solidFill>
                  <a:schemeClr val="bg1"/>
                </a:solidFill>
              </a:rPr>
              <a:t>Be sure to have progress made during this quarter well documented for the     team coming in behind us.</a:t>
            </a:r>
            <a:endParaRPr lang="en-US" sz="2400" dirty="0" smtClean="0">
              <a:solidFill>
                <a:schemeClr val="bg1"/>
              </a:solidFill>
            </a:endParaRPr>
          </a:p>
          <a:p>
            <a:pPr>
              <a:buFont typeface="Arial" pitchFamily="34" charset="0"/>
              <a:buChar char="•"/>
            </a:pPr>
            <a:endParaRPr lang="en-US" sz="2400" dirty="0" smtClean="0">
              <a:solidFill>
                <a:schemeClr val="bg1"/>
              </a:solidFill>
            </a:endParaRPr>
          </a:p>
          <a:p>
            <a:pPr>
              <a:buFont typeface="Arial" pitchFamily="34" charset="0"/>
              <a:buChar char="•"/>
            </a:pPr>
            <a:r>
              <a:rPr lang="en-US" sz="2400" dirty="0" smtClean="0">
                <a:solidFill>
                  <a:schemeClr val="bg1"/>
                </a:solidFill>
              </a:rPr>
              <a:t>Limited time with clients</a:t>
            </a:r>
          </a:p>
          <a:p>
            <a:pPr lvl="1">
              <a:buFont typeface="Arial" pitchFamily="34" charset="0"/>
              <a:buChar char="•"/>
            </a:pPr>
            <a:r>
              <a:rPr lang="en-US" dirty="0" smtClean="0">
                <a:solidFill>
                  <a:schemeClr val="bg1"/>
                </a:solidFill>
              </a:rPr>
              <a:t> </a:t>
            </a:r>
            <a:r>
              <a:rPr lang="en-US" dirty="0" smtClean="0">
                <a:solidFill>
                  <a:schemeClr val="bg1"/>
                </a:solidFill>
              </a:rPr>
              <a:t>Our clients are also the clients for 2 other projects, so we need to be sure to    schedule meetings in advance of when we need information.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a:t>
            </a:r>
            <a:endParaRPr lang="en-US" altLang="ko-KR" sz="2500" b="1"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 typeface="Arial" pitchFamily="34" charset="0"/>
              <a:buChar char="•"/>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a:solidFill>
                  <a:srgbClr val="B45608"/>
                </a:solidFill>
              </a:rPr>
              <a:t>   </a:t>
            </a:r>
            <a:r>
              <a:rPr kumimoji="0" lang="en-US" altLang="ko-KR" sz="2400" b="1" dirty="0">
                <a:solidFill>
                  <a:srgbClr val="9D4B07"/>
                </a:solidFill>
              </a:rPr>
              <a:t> </a:t>
            </a:r>
            <a:r>
              <a:rPr lang="en-US" altLang="ko-KR" sz="2400" b="1" dirty="0" smtClean="0">
                <a:solidFill>
                  <a:srgbClr val="9D4B07"/>
                </a:solidFill>
              </a:rPr>
              <a:t>Concerns - Technical </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sp>
        <p:nvSpPr>
          <p:cNvPr id="10" name="TextBox 9"/>
          <p:cNvSpPr txBox="1"/>
          <p:nvPr/>
        </p:nvSpPr>
        <p:spPr>
          <a:xfrm>
            <a:off x="0" y="1447800"/>
            <a:ext cx="9144000" cy="3139321"/>
          </a:xfrm>
          <a:prstGeom prst="rect">
            <a:avLst/>
          </a:prstGeom>
          <a:noFill/>
        </p:spPr>
        <p:txBody>
          <a:bodyPr wrap="square" rtlCol="0">
            <a:spAutoFit/>
          </a:bodyPr>
          <a:lstStyle/>
          <a:p>
            <a:pPr>
              <a:buFont typeface="Arial" pitchFamily="34" charset="0"/>
              <a:buChar char="•"/>
            </a:pPr>
            <a:r>
              <a:rPr lang="en-US" sz="2400" dirty="0" smtClean="0">
                <a:solidFill>
                  <a:schemeClr val="bg1"/>
                </a:solidFill>
              </a:rPr>
              <a:t> </a:t>
            </a:r>
            <a:r>
              <a:rPr lang="en-US" sz="2400" dirty="0" smtClean="0">
                <a:solidFill>
                  <a:schemeClr val="bg1"/>
                </a:solidFill>
              </a:rPr>
              <a:t>Interface to scheduling system</a:t>
            </a:r>
          </a:p>
          <a:p>
            <a:pPr lvl="1">
              <a:buFont typeface="Arial" pitchFamily="34" charset="0"/>
              <a:buChar char="•"/>
            </a:pPr>
            <a:r>
              <a:rPr lang="en-US" dirty="0" smtClean="0">
                <a:solidFill>
                  <a:schemeClr val="bg1"/>
                </a:solidFill>
              </a:rPr>
              <a:t> </a:t>
            </a:r>
            <a:r>
              <a:rPr lang="en-US" dirty="0" smtClean="0">
                <a:solidFill>
                  <a:schemeClr val="bg1"/>
                </a:solidFill>
              </a:rPr>
              <a:t>We have been asked to have a shared database with the scheduling system      being created by another CS577 team. This will require the teams to design the database early and agree to a common database structure for our shared piece.</a:t>
            </a:r>
            <a:endParaRPr lang="en-US" sz="2400" dirty="0" smtClean="0">
              <a:solidFill>
                <a:schemeClr val="bg1"/>
              </a:solidFill>
            </a:endParaRPr>
          </a:p>
          <a:p>
            <a:pPr>
              <a:buFont typeface="Arial" pitchFamily="34" charset="0"/>
              <a:buChar char="•"/>
            </a:pPr>
            <a:endParaRPr lang="en-US" sz="2400" dirty="0" smtClean="0">
              <a:solidFill>
                <a:schemeClr val="bg1"/>
              </a:solidFill>
            </a:endParaRPr>
          </a:p>
          <a:p>
            <a:pPr>
              <a:buFont typeface="Arial" pitchFamily="34" charset="0"/>
              <a:buChar char="•"/>
            </a:pPr>
            <a:r>
              <a:rPr lang="en-US" sz="2400" dirty="0" smtClean="0">
                <a:solidFill>
                  <a:schemeClr val="bg1"/>
                </a:solidFill>
              </a:rPr>
              <a:t> </a:t>
            </a:r>
            <a:r>
              <a:rPr lang="en-US" sz="2400" dirty="0" smtClean="0">
                <a:solidFill>
                  <a:schemeClr val="bg1"/>
                </a:solidFill>
              </a:rPr>
              <a:t>Text Message Parental Notifications</a:t>
            </a:r>
          </a:p>
          <a:p>
            <a:pPr lvl="1">
              <a:buFont typeface="Arial" pitchFamily="34" charset="0"/>
              <a:buChar char="•"/>
            </a:pPr>
            <a:r>
              <a:rPr lang="en-US" dirty="0" smtClean="0">
                <a:solidFill>
                  <a:schemeClr val="bg1"/>
                </a:solidFill>
              </a:rPr>
              <a:t> Our clients have asked for text message notifications  to parents. This will need to be done through an SMS gateway, if the clients choose to continue with this option (there is a charge per text sent), this should be prototyped early to be      remove the technical risk.</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QFP Slides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a:t>
            </a:r>
            <a:r>
              <a:rPr lang="en-US" altLang="ko-KR" sz="2200" dirty="0" smtClean="0">
                <a:solidFill>
                  <a:schemeClr val="bg1"/>
                </a:solidFill>
              </a:rPr>
              <a:t>Connects Win Conditions, Capabilities, Requirements and Test Cases </a:t>
            </a:r>
            <a:endParaRPr lang="en-US" altLang="ko-KR" sz="2200"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 typeface="Arial" pitchFamily="34" charset="0"/>
              <a:buChar char="•"/>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smtClean="0">
                <a:solidFill>
                  <a:srgbClr val="B45608"/>
                </a:solidFill>
              </a:rPr>
              <a:t>   </a:t>
            </a:r>
            <a:r>
              <a:rPr kumimoji="0" lang="en-US" altLang="ko-KR" sz="2400" b="1" dirty="0" smtClean="0">
                <a:solidFill>
                  <a:srgbClr val="9D4B07"/>
                </a:solidFill>
              </a:rPr>
              <a:t> </a:t>
            </a:r>
            <a:r>
              <a:rPr lang="en-US" altLang="ko-KR" sz="2400" b="1" dirty="0" smtClean="0">
                <a:solidFill>
                  <a:srgbClr val="9D4B07"/>
                </a:solidFill>
              </a:rPr>
              <a:t>Traceability Matrix</a:t>
            </a:r>
            <a:r>
              <a:rPr lang="en-US" altLang="ko-KR" sz="2400" b="1" dirty="0" smtClean="0">
                <a:solidFill>
                  <a:srgbClr val="9D4B07"/>
                </a:solidFill>
              </a:rPr>
              <a:t> </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sp>
        <p:nvSpPr>
          <p:cNvPr id="12" name="Rectangle 11"/>
          <p:cNvSpPr/>
          <p:nvPr/>
        </p:nvSpPr>
        <p:spPr>
          <a:xfrm>
            <a:off x="152400" y="1524000"/>
            <a:ext cx="8839200" cy="4800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aphicFrame>
        <p:nvGraphicFramePr>
          <p:cNvPr id="13" name="Table 12"/>
          <p:cNvGraphicFramePr>
            <a:graphicFrameLocks noGrp="1"/>
          </p:cNvGraphicFramePr>
          <p:nvPr/>
        </p:nvGraphicFramePr>
        <p:xfrm>
          <a:off x="152400" y="1524000"/>
          <a:ext cx="8839200" cy="4953003"/>
        </p:xfrm>
        <a:graphic>
          <a:graphicData uri="http://schemas.openxmlformats.org/drawingml/2006/table">
            <a:tbl>
              <a:tblPr/>
              <a:tblGrid>
                <a:gridCol w="1988714"/>
                <a:gridCol w="133238"/>
                <a:gridCol w="1988714"/>
                <a:gridCol w="1949128"/>
                <a:gridCol w="1840729"/>
                <a:gridCol w="241637"/>
                <a:gridCol w="697040"/>
              </a:tblGrid>
              <a:tr h="929051">
                <a:tc gridSpan="2">
                  <a:txBody>
                    <a:bodyPr/>
                    <a:lstStyle/>
                    <a:p>
                      <a:pPr marL="0" marR="43815" algn="ctr">
                        <a:tabLst>
                          <a:tab pos="0" algn="l"/>
                        </a:tabLst>
                      </a:pPr>
                      <a:r>
                        <a:rPr lang="en-US" sz="1400" b="1" dirty="0">
                          <a:latin typeface="Times New Roman"/>
                          <a:ea typeface="SimSun"/>
                          <a:cs typeface="Times New Roman"/>
                        </a:rPr>
                        <a:t>OCD</a:t>
                      </a:r>
                      <a:endParaRPr lang="en-US" sz="1000" dirty="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hMerge="1">
                  <a:txBody>
                    <a:bodyPr/>
                    <a:lstStyle/>
                    <a:p>
                      <a:endParaRPr lang="en-US"/>
                    </a:p>
                  </a:txBody>
                  <a:tcPr/>
                </a:tc>
                <a:tc>
                  <a:txBody>
                    <a:bodyPr/>
                    <a:lstStyle/>
                    <a:p>
                      <a:pPr marL="228600" marR="0" indent="-228600" algn="ctr">
                        <a:tabLst>
                          <a:tab pos="228600" algn="l"/>
                        </a:tabLst>
                      </a:pPr>
                      <a:r>
                        <a:rPr lang="en-US" sz="1400" b="1">
                          <a:latin typeface="Times New Roman"/>
                          <a:ea typeface="SimSun"/>
                          <a:cs typeface="Times New Roman"/>
                        </a:rPr>
                        <a:t>Win Agreement</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228600" marR="0" indent="-228600" algn="ctr">
                        <a:tabLst>
                          <a:tab pos="228600" algn="l"/>
                        </a:tabLst>
                      </a:pPr>
                      <a:r>
                        <a:rPr lang="en-US" sz="1400" b="1">
                          <a:latin typeface="Times New Roman"/>
                          <a:ea typeface="SimSun"/>
                          <a:cs typeface="Times New Roman"/>
                        </a:rPr>
                        <a:t>SSRD</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228600" marR="0" indent="-228600" algn="ctr">
                        <a:tabLst>
                          <a:tab pos="228600" algn="l"/>
                        </a:tabLst>
                      </a:pPr>
                      <a:r>
                        <a:rPr lang="en-US" sz="1400" b="1">
                          <a:latin typeface="Times New Roman"/>
                          <a:ea typeface="SimSun"/>
                          <a:cs typeface="Times New Roman"/>
                        </a:rPr>
                        <a:t>SSAD</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gridSpan="2">
                  <a:txBody>
                    <a:bodyPr/>
                    <a:lstStyle/>
                    <a:p>
                      <a:pPr marL="228600" marR="0" indent="-228600" algn="ctr">
                        <a:tabLst>
                          <a:tab pos="228600" algn="l"/>
                        </a:tabLst>
                      </a:pPr>
                      <a:r>
                        <a:rPr lang="en-US" sz="1400" b="1">
                          <a:latin typeface="Times New Roman"/>
                          <a:ea typeface="SimSun"/>
                          <a:cs typeface="Times New Roman"/>
                        </a:rPr>
                        <a:t>Test Case</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hMerge="1">
                  <a:txBody>
                    <a:bodyPr/>
                    <a:lstStyle/>
                    <a:p>
                      <a:endParaRPr lang="en-US"/>
                    </a:p>
                  </a:txBody>
                  <a:tcPr/>
                </a:tc>
              </a:tr>
              <a:tr h="211787">
                <a:tc rowSpan="3" gridSpan="2">
                  <a:txBody>
                    <a:bodyPr/>
                    <a:lstStyle/>
                    <a:p>
                      <a:pPr marL="0" marR="43815" algn="just">
                        <a:tabLst>
                          <a:tab pos="0" algn="l"/>
                        </a:tabLst>
                      </a:pPr>
                      <a:r>
                        <a:rPr lang="en-US" sz="1200" b="1">
                          <a:latin typeface="Times New Roman"/>
                          <a:ea typeface="Malgun Gothic"/>
                          <a:cs typeface="Times New Roman"/>
                        </a:rPr>
                        <a:t>OC - 1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en-US"/>
                    </a:p>
                  </a:txBody>
                  <a:tcPr/>
                </a:tc>
                <a:tc>
                  <a:txBody>
                    <a:bodyPr/>
                    <a:lstStyle/>
                    <a:p>
                      <a:pPr marL="228600" marR="0" indent="-228600" algn="just">
                        <a:tabLst>
                          <a:tab pos="228600" algn="l"/>
                        </a:tabLst>
                      </a:pPr>
                      <a:r>
                        <a:rPr lang="en-US" sz="1200" b="1">
                          <a:latin typeface="Times New Roman"/>
                          <a:ea typeface="SimSun"/>
                          <a:cs typeface="Times New Roman"/>
                        </a:rPr>
                        <a:t>WC_727</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UC-1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vMerge="1">
                  <a:txBody>
                    <a:bodyPr/>
                    <a:lstStyle/>
                    <a:p>
                      <a:endParaRPr lang="en-US"/>
                    </a:p>
                  </a:txBody>
                  <a:tcPr/>
                </a:tc>
                <a:tc hMerge="1" vMerge="1">
                  <a:txBody>
                    <a:bodyPr/>
                    <a:lstStyle/>
                    <a:p>
                      <a:endParaRPr lang="en-US"/>
                    </a:p>
                  </a:txBody>
                  <a:tcPr/>
                </a:tc>
                <a:tc>
                  <a:txBody>
                    <a:bodyPr/>
                    <a:lstStyle/>
                    <a:p>
                      <a:pPr marL="228600" marR="0" indent="-228600" algn="just">
                        <a:tabLst>
                          <a:tab pos="228600" algn="l"/>
                        </a:tabLst>
                      </a:pPr>
                      <a:r>
                        <a:rPr lang="en-US" sz="1200" b="1">
                          <a:latin typeface="Times New Roman"/>
                          <a:ea typeface="SimSun"/>
                          <a:cs typeface="Times New Roman"/>
                        </a:rPr>
                        <a:t>WC_</a:t>
                      </a:r>
                      <a:r>
                        <a:rPr lang="en-US" sz="1200" b="1">
                          <a:latin typeface="Times New Roman"/>
                          <a:ea typeface="Malgun Gothic"/>
                          <a:cs typeface="Times New Roman"/>
                        </a:rPr>
                        <a:t>83</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CR-8</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vMerge="1">
                  <a:txBody>
                    <a:bodyPr/>
                    <a:lstStyle/>
                    <a:p>
                      <a:endParaRPr lang="en-US"/>
                    </a:p>
                  </a:txBody>
                  <a:tcPr/>
                </a:tc>
                <a:tc hMerge="1" vMerge="1">
                  <a:txBody>
                    <a:bodyPr/>
                    <a:lstStyle/>
                    <a:p>
                      <a:endParaRPr lang="en-US"/>
                    </a:p>
                  </a:txBody>
                  <a:tcPr/>
                </a:tc>
                <a:tc>
                  <a:txBody>
                    <a:bodyPr/>
                    <a:lstStyle/>
                    <a:p>
                      <a:pPr marL="228600" marR="0" indent="-228600" algn="just">
                        <a:tabLst>
                          <a:tab pos="228600" algn="l"/>
                        </a:tabLst>
                      </a:pPr>
                      <a:r>
                        <a:rPr lang="en-US" sz="1200" b="1">
                          <a:latin typeface="Times New Roman"/>
                          <a:ea typeface="Malgun Gothic"/>
                          <a:cs typeface="Times New Roman"/>
                        </a:rPr>
                        <a:t>WC_87, WC_94</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LOS-1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rowSpan="2" gridSpan="2">
                  <a:txBody>
                    <a:bodyPr/>
                    <a:lstStyle/>
                    <a:p>
                      <a:pPr marL="0" marR="43815" algn="just">
                        <a:tabLst>
                          <a:tab pos="0" algn="l"/>
                        </a:tabLst>
                      </a:pPr>
                      <a:r>
                        <a:rPr lang="en-US" sz="1200" b="1">
                          <a:latin typeface="Times New Roman"/>
                          <a:ea typeface="Malgun Gothic"/>
                          <a:cs typeface="Times New Roman"/>
                        </a:rPr>
                        <a:t>OC - 2</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a:txBody>
                    <a:bodyPr/>
                    <a:lstStyle/>
                    <a:p>
                      <a:pPr marL="228600" marR="0" indent="-228600" algn="just">
                        <a:tabLst>
                          <a:tab pos="228600" algn="l"/>
                        </a:tabLst>
                      </a:pPr>
                      <a:r>
                        <a:rPr lang="en-US" sz="1200" b="1">
                          <a:latin typeface="Times New Roman"/>
                          <a:ea typeface="Malgun Gothic"/>
                          <a:cs typeface="Times New Roman"/>
                        </a:rPr>
                        <a:t>WC_57</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CR-12</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ATF-8</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vMerge="1">
                  <a:txBody>
                    <a:bodyPr/>
                    <a:lstStyle/>
                    <a:p>
                      <a:endParaRPr lang="en-US"/>
                    </a:p>
                  </a:txBody>
                  <a:tcPr/>
                </a:tc>
                <a:tc hMerge="1" vMerge="1">
                  <a:txBody>
                    <a:bodyPr/>
                    <a:lstStyle/>
                    <a:p>
                      <a:endParaRPr lang="en-US"/>
                    </a:p>
                  </a:txBody>
                  <a:tcPr/>
                </a:tc>
                <a:tc>
                  <a:txBody>
                    <a:bodyPr/>
                    <a:lstStyle/>
                    <a:p>
                      <a:pPr marL="228600" marR="0" indent="-228600" algn="just">
                        <a:tabLst>
                          <a:tab pos="228600" algn="l"/>
                        </a:tabLst>
                      </a:pPr>
                      <a:r>
                        <a:rPr lang="en-US" sz="1200" b="1">
                          <a:latin typeface="Times New Roman"/>
                          <a:ea typeface="Malgun Gothic"/>
                          <a:cs typeface="Times New Roman"/>
                        </a:rPr>
                        <a:t>WC_61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CR-9</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ATF-9</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rowSpan="5" gridSpan="2">
                  <a:txBody>
                    <a:bodyPr/>
                    <a:lstStyle/>
                    <a:p>
                      <a:pPr marL="0" marR="43815" algn="just">
                        <a:tabLst>
                          <a:tab pos="0" algn="l"/>
                        </a:tabLst>
                      </a:pPr>
                      <a:r>
                        <a:rPr lang="en-US" sz="1200" b="1">
                          <a:latin typeface="Times New Roman"/>
                          <a:ea typeface="Malgun Gothic"/>
                          <a:cs typeface="Times New Roman"/>
                        </a:rPr>
                        <a:t>OC - 3</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hMerge="1">
                  <a:txBody>
                    <a:bodyPr/>
                    <a:lstStyle/>
                    <a:p>
                      <a:endParaRPr lang="en-US"/>
                    </a:p>
                  </a:txBody>
                  <a:tcPr/>
                </a:tc>
                <a:tc>
                  <a:txBody>
                    <a:bodyPr/>
                    <a:lstStyle/>
                    <a:p>
                      <a:pPr marL="0" marR="0">
                        <a:tabLst>
                          <a:tab pos="6985" algn="l"/>
                        </a:tabLst>
                      </a:pPr>
                      <a:r>
                        <a:rPr lang="en-US" sz="1200" b="1">
                          <a:latin typeface="Times New Roman"/>
                          <a:ea typeface="Malgun Gothic"/>
                          <a:cs typeface="Times New Roman"/>
                        </a:rPr>
                        <a:t> WC_91, WC_97</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 CR-4, CR-5</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19685" marR="0" algn="just">
                        <a:tabLst>
                          <a:tab pos="0" algn="l"/>
                        </a:tabLst>
                      </a:pPr>
                      <a:r>
                        <a:rPr lang="en-US" sz="1200" b="1" dirty="0">
                          <a:latin typeface="Times New Roman"/>
                          <a:ea typeface="Malgun Gothic"/>
                          <a:cs typeface="Times New Roman"/>
                        </a:rPr>
                        <a:t>ATF-2, ATF-3, ATF-4</a:t>
                      </a:r>
                      <a:br>
                        <a:rPr lang="en-US" sz="1200" b="1" dirty="0">
                          <a:latin typeface="Times New Roman"/>
                          <a:ea typeface="Malgun Gothic"/>
                          <a:cs typeface="Times New Roman"/>
                        </a:rPr>
                      </a:br>
                      <a:r>
                        <a:rPr lang="en-US" sz="1200" b="1" dirty="0">
                          <a:latin typeface="Times New Roman"/>
                          <a:ea typeface="Malgun Gothic"/>
                          <a:cs typeface="Times New Roman"/>
                        </a:rPr>
                        <a:t>ATF-5,  ATF-6, UC-3</a:t>
                      </a:r>
                      <a:endParaRPr lang="en-US" sz="1000" dirty="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vMerge="1">
                  <a:txBody>
                    <a:bodyPr/>
                    <a:lstStyle/>
                    <a:p>
                      <a:endParaRPr lang="en-US"/>
                    </a:p>
                  </a:txBody>
                  <a:tcPr/>
                </a:tc>
                <a:tc hMerge="1" vMerge="1">
                  <a:txBody>
                    <a:bodyPr/>
                    <a:lstStyle/>
                    <a:p>
                      <a:endParaRPr lang="en-US"/>
                    </a:p>
                  </a:txBody>
                  <a:tcPr/>
                </a:tc>
                <a:tc>
                  <a:txBody>
                    <a:bodyPr/>
                    <a:lstStyle/>
                    <a:p>
                      <a:pPr marL="228600" marR="0" indent="-228600" algn="just">
                        <a:tabLst>
                          <a:tab pos="228600" algn="l"/>
                        </a:tabLst>
                      </a:pPr>
                      <a:r>
                        <a:rPr lang="en-US" sz="1200" b="1">
                          <a:latin typeface="Times New Roman"/>
                          <a:ea typeface="SimSun"/>
                          <a:cs typeface="Times New Roman"/>
                        </a:rPr>
                        <a:t>WC_</a:t>
                      </a:r>
                      <a:r>
                        <a:rPr lang="en-US" sz="1200" b="1">
                          <a:latin typeface="Times New Roman"/>
                          <a:ea typeface="Malgun Gothic"/>
                          <a:cs typeface="Times New Roman"/>
                        </a:rPr>
                        <a:t>89</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tabLst>
                          <a:tab pos="228600" algn="l"/>
                        </a:tabLst>
                      </a:pPr>
                      <a:r>
                        <a:rPr lang="en-US" sz="1200" b="1">
                          <a:latin typeface="Times New Roman"/>
                          <a:ea typeface="Malgun Gothic"/>
                          <a:cs typeface="Times New Roman"/>
                        </a:rPr>
                        <a:t>CR-6</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vMerge="1">
                  <a:txBody>
                    <a:bodyPr/>
                    <a:lstStyle/>
                    <a:p>
                      <a:endParaRPr lang="en-US"/>
                    </a:p>
                  </a:txBody>
                  <a:tcPr/>
                </a:tc>
                <a:tc hMerge="1" vMerge="1">
                  <a:txBody>
                    <a:bodyPr/>
                    <a:lstStyle/>
                    <a:p>
                      <a:endParaRPr lang="en-US"/>
                    </a:p>
                  </a:txBody>
                  <a:tcPr/>
                </a:tc>
                <a:tc>
                  <a:txBody>
                    <a:bodyPr/>
                    <a:lstStyle/>
                    <a:p>
                      <a:pPr marL="228600" marR="0" indent="-228600" algn="just">
                        <a:tabLst>
                          <a:tab pos="228600" algn="l"/>
                        </a:tabLst>
                      </a:pPr>
                      <a:r>
                        <a:rPr lang="en-US" sz="1200" b="1">
                          <a:latin typeface="Times New Roman"/>
                          <a:ea typeface="SimSun"/>
                          <a:cs typeface="Times New Roman"/>
                        </a:rPr>
                        <a:t>WC_7</a:t>
                      </a:r>
                      <a:r>
                        <a:rPr lang="en-US" sz="1200" b="1">
                          <a:latin typeface="Times New Roman"/>
                          <a:ea typeface="Malgun Gothic"/>
                          <a:cs typeface="Times New Roman"/>
                        </a:rPr>
                        <a:t>53</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CR-2</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vMerge="1">
                  <a:txBody>
                    <a:bodyPr/>
                    <a:lstStyle/>
                    <a:p>
                      <a:endParaRPr lang="en-US"/>
                    </a:p>
                  </a:txBody>
                  <a:tcPr/>
                </a:tc>
                <a:tc hMerge="1" vMerge="1">
                  <a:txBody>
                    <a:bodyPr/>
                    <a:lstStyle/>
                    <a:p>
                      <a:endParaRPr lang="en-US"/>
                    </a:p>
                  </a:txBody>
                  <a:tcPr/>
                </a:tc>
                <a:tc>
                  <a:txBody>
                    <a:bodyPr/>
                    <a:lstStyle/>
                    <a:p>
                      <a:pPr marL="228600" marR="0" indent="-228600" algn="just">
                        <a:tabLst>
                          <a:tab pos="228600" algn="l"/>
                        </a:tabLst>
                      </a:pPr>
                      <a:r>
                        <a:rPr lang="en-US" sz="1200" b="1">
                          <a:latin typeface="Times New Roman"/>
                          <a:ea typeface="Malgun Gothic"/>
                          <a:cs typeface="Times New Roman"/>
                        </a:rPr>
                        <a:t>WC_83</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 -8</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vMerge="1">
                  <a:txBody>
                    <a:bodyPr/>
                    <a:lstStyle/>
                    <a:p>
                      <a:endParaRPr lang="en-US"/>
                    </a:p>
                  </a:txBody>
                  <a:tcPr/>
                </a:tc>
                <a:tc hMerge="1" vMerge="1">
                  <a:txBody>
                    <a:bodyPr/>
                    <a:lstStyle/>
                    <a:p>
                      <a:endParaRPr lang="en-US"/>
                    </a:p>
                  </a:txBody>
                  <a:tcPr/>
                </a:tc>
                <a:tc>
                  <a:txBody>
                    <a:bodyPr/>
                    <a:lstStyle/>
                    <a:p>
                      <a:pPr marL="228600" marR="0" indent="-228600" algn="just">
                        <a:tabLst>
                          <a:tab pos="228600" algn="l"/>
                        </a:tabLst>
                      </a:pPr>
                      <a:r>
                        <a:rPr lang="en-US" sz="1200" b="1">
                          <a:latin typeface="Times New Roman"/>
                          <a:ea typeface="Malgun Gothic"/>
                          <a:cs typeface="Times New Roman"/>
                        </a:rPr>
                        <a:t>WC_85</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 -7</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a:txBody>
                    <a:bodyPr/>
                    <a:lstStyle/>
                    <a:p>
                      <a:pPr marL="0" marR="43815" algn="just">
                        <a:tabLst>
                          <a:tab pos="0" algn="l"/>
                        </a:tabLst>
                      </a:pPr>
                      <a:r>
                        <a:rPr lang="en-US" sz="1200" b="1">
                          <a:latin typeface="Times New Roman"/>
                          <a:ea typeface="Malgun Gothic"/>
                          <a:cs typeface="Times New Roman"/>
                        </a:rPr>
                        <a:t>OC - 4 </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marR="0" indent="-228600" algn="just">
                        <a:tabLst>
                          <a:tab pos="228600" algn="l"/>
                        </a:tabLst>
                      </a:pPr>
                      <a:r>
                        <a:rPr lang="en-US" sz="1200" b="1">
                          <a:latin typeface="Times New Roman"/>
                          <a:ea typeface="SimSun"/>
                          <a:cs typeface="Times New Roman"/>
                        </a:rPr>
                        <a:t>WC_727</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CR-4, CR-5</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ATF-2, ATF-3</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a:txBody>
                    <a:bodyPr/>
                    <a:lstStyle/>
                    <a:p>
                      <a:pPr marL="0" marR="43815" algn="just">
                        <a:tabLst>
                          <a:tab pos="0" algn="l"/>
                        </a:tabLst>
                      </a:pPr>
                      <a:r>
                        <a:rPr lang="en-US" sz="1200" b="1">
                          <a:latin typeface="Times New Roman"/>
                          <a:ea typeface="Malgun Gothic"/>
                          <a:cs typeface="Times New Roman"/>
                        </a:rPr>
                        <a:t>OC – 5</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marR="0" indent="-228600" algn="just">
                        <a:tabLst>
                          <a:tab pos="228600" algn="l"/>
                        </a:tabLst>
                      </a:pPr>
                      <a:r>
                        <a:rPr lang="en-US" sz="1200" b="1">
                          <a:latin typeface="Times New Roman"/>
                          <a:ea typeface="Malgun Gothic"/>
                          <a:cs typeface="Times New Roman"/>
                        </a:rPr>
                        <a:t>WC_61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CR-9</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rowSpan="2" gridSpan="2">
                  <a:txBody>
                    <a:bodyPr/>
                    <a:lstStyle/>
                    <a:p>
                      <a:pPr marL="0" marR="43815" algn="just">
                        <a:tabLst>
                          <a:tab pos="0" algn="l"/>
                        </a:tabLst>
                      </a:pPr>
                      <a:r>
                        <a:rPr lang="en-US" sz="1200" b="1">
                          <a:latin typeface="Times New Roman"/>
                          <a:ea typeface="Malgun Gothic"/>
                          <a:cs typeface="Times New Roman"/>
                        </a:rPr>
                        <a:t>OC – 6 </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a:txBody>
                    <a:bodyPr/>
                    <a:lstStyle/>
                    <a:p>
                      <a:pPr marL="228600" marR="0" indent="-228600" algn="just">
                        <a:tabLst>
                          <a:tab pos="228600" algn="l"/>
                        </a:tabLst>
                      </a:pPr>
                      <a:r>
                        <a:rPr lang="en-US" sz="1200" b="1">
                          <a:latin typeface="Times New Roman"/>
                          <a:ea typeface="SimSun"/>
                          <a:cs typeface="Times New Roman"/>
                        </a:rPr>
                        <a:t>WC_727</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ATF-7</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vMerge="1">
                  <a:txBody>
                    <a:bodyPr/>
                    <a:lstStyle/>
                    <a:p>
                      <a:endParaRPr lang="en-US"/>
                    </a:p>
                  </a:txBody>
                  <a:tcPr/>
                </a:tc>
                <a:tc hMerge="1" vMerge="1">
                  <a:txBody>
                    <a:bodyPr/>
                    <a:lstStyle/>
                    <a:p>
                      <a:endParaRPr lang="en-US"/>
                    </a:p>
                  </a:txBody>
                  <a:tcPr/>
                </a:tc>
                <a:tc>
                  <a:txBody>
                    <a:bodyPr/>
                    <a:lstStyle/>
                    <a:p>
                      <a:pPr marL="228600" marR="0" indent="-228600" algn="just">
                        <a:tabLst>
                          <a:tab pos="228600" algn="l"/>
                        </a:tabLst>
                      </a:pPr>
                      <a:r>
                        <a:rPr lang="en-US" sz="1200" b="1">
                          <a:latin typeface="Times New Roman"/>
                          <a:ea typeface="SimSun"/>
                          <a:cs typeface="Times New Roman"/>
                        </a:rPr>
                        <a:t>WC_7</a:t>
                      </a:r>
                      <a:r>
                        <a:rPr lang="en-US" sz="1200" b="1">
                          <a:latin typeface="Times New Roman"/>
                          <a:ea typeface="Malgun Gothic"/>
                          <a:cs typeface="Times New Roman"/>
                        </a:rPr>
                        <a:t>53</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CR-3</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423573">
                <a:tc gridSpan="2">
                  <a:txBody>
                    <a:bodyPr/>
                    <a:lstStyle/>
                    <a:p>
                      <a:pPr marL="0" marR="43815" algn="just">
                        <a:tabLst>
                          <a:tab pos="0" algn="l"/>
                        </a:tabLst>
                      </a:pPr>
                      <a:r>
                        <a:rPr lang="en-US" sz="1200" b="1">
                          <a:latin typeface="Times New Roman"/>
                          <a:ea typeface="Malgun Gothic"/>
                          <a:cs typeface="Times New Roman"/>
                        </a:rPr>
                        <a:t>OC - 7</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marR="0" indent="-228600" algn="just">
                        <a:tabLst>
                          <a:tab pos="228600" algn="l"/>
                        </a:tabLst>
                      </a:pPr>
                      <a:r>
                        <a:rPr lang="en-US" sz="1200" b="1">
                          <a:latin typeface="Times New Roman"/>
                          <a:ea typeface="Malgun Gothic"/>
                          <a:cs typeface="Times New Roman"/>
                        </a:rPr>
                        <a:t>WC_101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dirty="0">
                          <a:latin typeface="Times New Roman"/>
                          <a:ea typeface="Malgun Gothic"/>
                          <a:cs typeface="Times New Roman"/>
                        </a:rPr>
                        <a:t>CR-11</a:t>
                      </a:r>
                      <a:endParaRPr lang="en-US" sz="1000" dirty="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tabLst>
                          <a:tab pos="0" algn="l"/>
                        </a:tabLst>
                      </a:pPr>
                      <a:r>
                        <a:rPr lang="en-US" sz="1200" b="1">
                          <a:latin typeface="Times New Roman"/>
                          <a:ea typeface="Malgun Gothic"/>
                          <a:cs typeface="Times New Roman"/>
                        </a:rPr>
                        <a:t>ATF-10, </a:t>
                      </a:r>
                      <a:r>
                        <a:rPr lang="en-US" sz="1200" b="1">
                          <a:latin typeface="Times New Roman"/>
                          <a:ea typeface="SimSun"/>
                          <a:cs typeface="Times New Roman"/>
                        </a:rPr>
                        <a:t>ATF-11</a:t>
                      </a:r>
                      <a:r>
                        <a:rPr lang="en-US" sz="1200" b="1">
                          <a:latin typeface="Times New Roman"/>
                          <a:ea typeface="Malgun Gothic"/>
                          <a:cs typeface="Times New Roman"/>
                        </a:rPr>
                        <a:t>,</a:t>
                      </a:r>
                      <a:r>
                        <a:rPr lang="en-US" sz="1200" b="1">
                          <a:latin typeface="Times New Roman"/>
                          <a:ea typeface="SimSun"/>
                          <a:cs typeface="Times New Roman"/>
                        </a:rPr>
                        <a:t> </a:t>
                      </a:r>
                      <a:r>
                        <a:rPr lang="en-US" sz="1200" b="1">
                          <a:latin typeface="Times New Roman"/>
                          <a:ea typeface="Malgun Gothic"/>
                          <a:cs typeface="Times New Roman"/>
                        </a:rPr>
                        <a:t/>
                      </a:r>
                      <a:br>
                        <a:rPr lang="en-US" sz="1200" b="1">
                          <a:latin typeface="Times New Roman"/>
                          <a:ea typeface="Malgun Gothic"/>
                          <a:cs typeface="Times New Roman"/>
                        </a:rPr>
                      </a:br>
                      <a:r>
                        <a:rPr lang="en-US" sz="1200" b="1">
                          <a:latin typeface="Times New Roman"/>
                          <a:ea typeface="SimSun"/>
                          <a:cs typeface="Times New Roman"/>
                        </a:rPr>
                        <a:t>ATF-12</a:t>
                      </a:r>
                      <a:r>
                        <a:rPr lang="en-US" sz="1200" b="1">
                          <a:latin typeface="Times New Roman"/>
                          <a:ea typeface="Malgun Gothic"/>
                          <a:cs typeface="Times New Roman"/>
                        </a:rPr>
                        <a:t>, UC-4</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a:txBody>
                    <a:bodyPr/>
                    <a:lstStyle/>
                    <a:p>
                      <a:pPr marL="0" marR="43815" algn="just">
                        <a:tabLst>
                          <a:tab pos="0" algn="l"/>
                        </a:tabLst>
                      </a:pPr>
                      <a:r>
                        <a:rPr lang="en-US" sz="1200" b="1">
                          <a:latin typeface="Times New Roman"/>
                          <a:ea typeface="SimSun"/>
                          <a:cs typeface="Times New Roman"/>
                        </a:rPr>
                        <a:t>OC-8 </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marR="0" indent="-228600" algn="just">
                        <a:tabLst>
                          <a:tab pos="228600" algn="l"/>
                        </a:tabLst>
                      </a:pPr>
                      <a:r>
                        <a:rPr lang="en-US" sz="1200" b="1">
                          <a:latin typeface="Times New Roman"/>
                          <a:ea typeface="Malgun Gothic"/>
                          <a:cs typeface="Times New Roman"/>
                        </a:rPr>
                        <a:t>WC_111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CR-1</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gridSpan="2">
                  <a:txBody>
                    <a:bodyPr/>
                    <a:lstStyle/>
                    <a:p>
                      <a:pPr marL="0" marR="43815" algn="just">
                        <a:tabLst>
                          <a:tab pos="0" algn="l"/>
                        </a:tabLst>
                      </a:pPr>
                      <a:r>
                        <a:rPr lang="en-US" sz="1200" b="1">
                          <a:latin typeface="Times New Roman"/>
                          <a:ea typeface="Malgun Gothic"/>
                          <a:cs typeface="Times New Roman"/>
                        </a:rPr>
                        <a:t>OC-9</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marR="0" indent="-228600" algn="just">
                        <a:tabLst>
                          <a:tab pos="228600" algn="l"/>
                        </a:tabLst>
                      </a:pPr>
                      <a:r>
                        <a:rPr lang="en-US" sz="1200" b="1">
                          <a:latin typeface="Times New Roman"/>
                          <a:ea typeface="Malgun Gothic"/>
                          <a:cs typeface="Times New Roman"/>
                        </a:rPr>
                        <a:t>WC_729</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marR="0" indent="-228600" algn="just">
                        <a:tabLst>
                          <a:tab pos="228600" algn="l"/>
                        </a:tabLst>
                      </a:pPr>
                      <a:r>
                        <a:rPr lang="en-US" sz="1200" b="1">
                          <a:latin typeface="Times New Roman"/>
                          <a:ea typeface="Malgun Gothic"/>
                          <a:cs typeface="Times New Roman"/>
                        </a:rPr>
                        <a:t>LOS-2</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3815" algn="just">
                        <a:tabLst>
                          <a:tab pos="0" algn="l"/>
                        </a:tabLst>
                      </a:pPr>
                      <a:r>
                        <a:rPr lang="en-US" sz="1200" b="1">
                          <a:latin typeface="Times New Roman"/>
                          <a:ea typeface="Malgun Gothic"/>
                          <a:cs typeface="Times New Roman"/>
                        </a:rPr>
                        <a:t>ATF-1, UC-2</a:t>
                      </a:r>
                      <a:endParaRPr lang="en-US" sz="1000">
                        <a:latin typeface="Times New Roman"/>
                        <a:ea typeface="SimSu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endParaRPr lang="en-US" sz="1100">
                        <a:latin typeface="Calibri"/>
                        <a:ea typeface="Times New Roman"/>
                        <a:cs typeface="Times New Roman"/>
                      </a:endParaRPr>
                    </a:p>
                  </a:txBody>
                  <a:tcPr marL="66511" marR="665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1787">
                <a:tc>
                  <a:txBody>
                    <a:bodyPr/>
                    <a:lstStyle/>
                    <a:p>
                      <a:pPr marL="0" marR="0">
                        <a:spcBef>
                          <a:spcPts val="0"/>
                        </a:spcBef>
                        <a:spcAft>
                          <a:spcPts val="0"/>
                        </a:spcAft>
                      </a:pPr>
                      <a:r>
                        <a:rPr lang="en-US" sz="1200">
                          <a:latin typeface="Times New Roman"/>
                          <a:ea typeface="Malgun Gothic"/>
                          <a:cs typeface="Times New Roman"/>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gridSpan="5">
                  <a:txBody>
                    <a:bodyPr/>
                    <a:lstStyle/>
                    <a:p>
                      <a:pPr marL="0" marR="0">
                        <a:spcBef>
                          <a:spcPts val="0"/>
                        </a:spcBef>
                        <a:spcAft>
                          <a:spcPts val="0"/>
                        </a:spcAft>
                      </a:pPr>
                      <a:endParaRPr lang="en-US" sz="1200">
                        <a:latin typeface="Times New Roman"/>
                        <a:ea typeface="Malgun Gothic"/>
                        <a:cs typeface="Times New Roman"/>
                      </a:endParaRPr>
                    </a:p>
                  </a:txBody>
                  <a:tcPr marL="60968" marR="60968"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spcBef>
                          <a:spcPts val="0"/>
                        </a:spcBef>
                        <a:spcAft>
                          <a:spcPts val="0"/>
                        </a:spcAft>
                      </a:pPr>
                      <a:r>
                        <a:rPr lang="en-US" sz="1200" dirty="0">
                          <a:latin typeface="Times New Roman"/>
                          <a:ea typeface="Malgun Gothic"/>
                          <a:cs typeface="Times New Roman"/>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a:t>
            </a:r>
            <a:endParaRPr lang="en-US" altLang="ko-KR" sz="2500" b="1"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 typeface="Arial" pitchFamily="34" charset="0"/>
              <a:buChar char="•"/>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a:solidFill>
                  <a:srgbClr val="B45608"/>
                </a:solidFill>
              </a:rPr>
              <a:t>   </a:t>
            </a:r>
            <a:r>
              <a:rPr kumimoji="0" lang="en-US" altLang="ko-KR" sz="2400" b="1" dirty="0">
                <a:solidFill>
                  <a:srgbClr val="9D4B07"/>
                </a:solidFill>
              </a:rPr>
              <a:t> </a:t>
            </a:r>
            <a:r>
              <a:rPr lang="en-US" altLang="ko-KR" sz="2400" b="1" dirty="0" smtClean="0">
                <a:solidFill>
                  <a:srgbClr val="9D4B07"/>
                </a:solidFill>
              </a:rPr>
              <a:t>Traceability Matrix - Example</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sp>
        <p:nvSpPr>
          <p:cNvPr id="10" name="TextBox 9"/>
          <p:cNvSpPr txBox="1"/>
          <p:nvPr/>
        </p:nvSpPr>
        <p:spPr>
          <a:xfrm>
            <a:off x="0" y="1447800"/>
            <a:ext cx="9144000" cy="4708981"/>
          </a:xfrm>
          <a:prstGeom prst="rect">
            <a:avLst/>
          </a:prstGeom>
          <a:noFill/>
        </p:spPr>
        <p:txBody>
          <a:bodyPr wrap="square" rtlCol="0">
            <a:spAutoFit/>
          </a:bodyPr>
          <a:lstStyle/>
          <a:p>
            <a:pPr>
              <a:buFont typeface="Arial" pitchFamily="34" charset="0"/>
              <a:buChar char="•"/>
            </a:pPr>
            <a:r>
              <a:rPr lang="en-US" sz="2400" dirty="0" smtClean="0">
                <a:solidFill>
                  <a:schemeClr val="bg1"/>
                </a:solidFill>
              </a:rPr>
              <a:t> </a:t>
            </a:r>
            <a:r>
              <a:rPr lang="en-US" sz="2400" dirty="0" smtClean="0">
                <a:solidFill>
                  <a:schemeClr val="bg1"/>
                </a:solidFill>
              </a:rPr>
              <a:t>OCD: OC-2</a:t>
            </a:r>
          </a:p>
          <a:p>
            <a:pPr lvl="1">
              <a:buFont typeface="Arial" pitchFamily="34" charset="0"/>
              <a:buChar char="•"/>
            </a:pPr>
            <a:r>
              <a:rPr lang="en-US" dirty="0" smtClean="0">
                <a:solidFill>
                  <a:schemeClr val="bg1"/>
                </a:solidFill>
              </a:rPr>
              <a:t> </a:t>
            </a:r>
            <a:r>
              <a:rPr lang="en-AU" dirty="0" smtClean="0">
                <a:solidFill>
                  <a:schemeClr val="bg1"/>
                </a:solidFill>
              </a:rPr>
              <a:t>Teachers are able to notify parents via email. (Text for potential support</a:t>
            </a:r>
            <a:r>
              <a:rPr lang="en-AU" dirty="0" smtClean="0">
                <a:solidFill>
                  <a:schemeClr val="bg1"/>
                </a:solidFill>
              </a:rPr>
              <a:t>)</a:t>
            </a:r>
            <a:endParaRPr lang="en-US" dirty="0" smtClean="0">
              <a:solidFill>
                <a:schemeClr val="bg1"/>
              </a:solidFill>
            </a:endParaRPr>
          </a:p>
          <a:p>
            <a:endParaRPr lang="en-US" sz="2400" dirty="0" smtClean="0">
              <a:solidFill>
                <a:schemeClr val="bg1"/>
              </a:solidFill>
            </a:endParaRPr>
          </a:p>
          <a:p>
            <a:pPr>
              <a:buFont typeface="Arial" pitchFamily="34" charset="0"/>
              <a:buChar char="•"/>
            </a:pPr>
            <a:r>
              <a:rPr lang="en-US" sz="2400" dirty="0" smtClean="0">
                <a:solidFill>
                  <a:schemeClr val="bg1"/>
                </a:solidFill>
              </a:rPr>
              <a:t> </a:t>
            </a:r>
            <a:r>
              <a:rPr lang="en-US" sz="2400" dirty="0" err="1" smtClean="0">
                <a:solidFill>
                  <a:schemeClr val="bg1"/>
                </a:solidFill>
              </a:rPr>
              <a:t>Winbook</a:t>
            </a:r>
            <a:r>
              <a:rPr lang="en-US" sz="2400" dirty="0" smtClean="0">
                <a:solidFill>
                  <a:schemeClr val="bg1"/>
                </a:solidFill>
              </a:rPr>
              <a:t>: WC_61</a:t>
            </a:r>
          </a:p>
          <a:p>
            <a:pPr lvl="1">
              <a:buFont typeface="Arial" pitchFamily="34" charset="0"/>
              <a:buChar char="•"/>
            </a:pPr>
            <a:r>
              <a:rPr lang="en-US" dirty="0" smtClean="0">
                <a:solidFill>
                  <a:schemeClr val="bg1"/>
                </a:solidFill>
              </a:rPr>
              <a:t> </a:t>
            </a:r>
            <a:r>
              <a:rPr lang="en-US" dirty="0" smtClean="0">
                <a:solidFill>
                  <a:schemeClr val="bg1"/>
                </a:solidFill>
              </a:rPr>
              <a:t>Keep track of parent notifications </a:t>
            </a:r>
            <a:endParaRPr lang="en-AU" dirty="0" smtClean="0">
              <a:solidFill>
                <a:schemeClr val="bg1"/>
              </a:solidFill>
            </a:endParaRPr>
          </a:p>
          <a:p>
            <a:pPr lvl="1"/>
            <a:endParaRPr lang="en-AU" dirty="0" smtClean="0">
              <a:solidFill>
                <a:schemeClr val="bg1"/>
              </a:solidFill>
            </a:endParaRPr>
          </a:p>
          <a:p>
            <a:pPr>
              <a:buFont typeface="Arial" pitchFamily="34" charset="0"/>
              <a:buChar char="•"/>
            </a:pPr>
            <a:r>
              <a:rPr lang="en-US" sz="2400" dirty="0" smtClean="0">
                <a:solidFill>
                  <a:schemeClr val="bg1"/>
                </a:solidFill>
              </a:rPr>
              <a:t> </a:t>
            </a:r>
            <a:r>
              <a:rPr lang="en-US" sz="2400" dirty="0" smtClean="0">
                <a:solidFill>
                  <a:schemeClr val="bg1"/>
                </a:solidFill>
              </a:rPr>
              <a:t>SSRD: CR-9</a:t>
            </a:r>
            <a:endParaRPr lang="en-US" sz="2400" dirty="0" smtClean="0">
              <a:solidFill>
                <a:schemeClr val="bg1"/>
              </a:solidFill>
            </a:endParaRPr>
          </a:p>
          <a:p>
            <a:pPr lvl="1">
              <a:buFont typeface="Arial" pitchFamily="34" charset="0"/>
              <a:buChar char="•"/>
            </a:pPr>
            <a:r>
              <a:rPr lang="en-US" dirty="0" smtClean="0">
                <a:solidFill>
                  <a:schemeClr val="bg1"/>
                </a:solidFill>
              </a:rPr>
              <a:t> Track Parent </a:t>
            </a:r>
            <a:r>
              <a:rPr lang="en-US" dirty="0" smtClean="0">
                <a:solidFill>
                  <a:schemeClr val="bg1"/>
                </a:solidFill>
              </a:rPr>
              <a:t>Notifications - The system must keep a communication </a:t>
            </a:r>
            <a:r>
              <a:rPr lang="en-US" dirty="0" smtClean="0">
                <a:solidFill>
                  <a:schemeClr val="bg1"/>
                </a:solidFill>
              </a:rPr>
              <a:t>log </a:t>
            </a:r>
            <a:r>
              <a:rPr lang="en-US" dirty="0" smtClean="0">
                <a:solidFill>
                  <a:schemeClr val="bg1"/>
                </a:solidFill>
              </a:rPr>
              <a:t>        between </a:t>
            </a:r>
            <a:r>
              <a:rPr lang="en-US" dirty="0" smtClean="0">
                <a:solidFill>
                  <a:schemeClr val="bg1"/>
                </a:solidFill>
              </a:rPr>
              <a:t>teachers and parents </a:t>
            </a:r>
            <a:r>
              <a:rPr lang="en-US" dirty="0" smtClean="0">
                <a:solidFill>
                  <a:schemeClr val="bg1"/>
                </a:solidFill>
              </a:rPr>
              <a:t>be kept.</a:t>
            </a:r>
          </a:p>
          <a:p>
            <a:pPr lvl="1">
              <a:buFont typeface="Arial" pitchFamily="34" charset="0"/>
              <a:buChar char="•"/>
            </a:pPr>
            <a:endParaRPr lang="en-US" dirty="0" smtClean="0">
              <a:solidFill>
                <a:schemeClr val="bg1"/>
              </a:solidFill>
            </a:endParaRPr>
          </a:p>
          <a:p>
            <a:pPr>
              <a:buFont typeface="Arial" pitchFamily="34" charset="0"/>
              <a:buChar char="•"/>
            </a:pPr>
            <a:r>
              <a:rPr lang="en-US" sz="2400" smtClean="0">
                <a:solidFill>
                  <a:schemeClr val="bg1"/>
                </a:solidFill>
              </a:rPr>
              <a:t> </a:t>
            </a:r>
            <a:r>
              <a:rPr lang="en-US" sz="2400" smtClean="0">
                <a:solidFill>
                  <a:schemeClr val="bg1"/>
                </a:solidFill>
              </a:rPr>
              <a:t>SSAD: ATF-9</a:t>
            </a:r>
            <a:endParaRPr lang="en-US" sz="2400" dirty="0" smtClean="0">
              <a:solidFill>
                <a:schemeClr val="bg1"/>
              </a:solidFill>
            </a:endParaRPr>
          </a:p>
          <a:p>
            <a:pPr lvl="1">
              <a:buFont typeface="Arial" pitchFamily="34" charset="0"/>
              <a:buChar char="•"/>
            </a:pPr>
            <a:r>
              <a:rPr lang="en-US" dirty="0" smtClean="0">
                <a:solidFill>
                  <a:schemeClr val="bg1"/>
                </a:solidFill>
              </a:rPr>
              <a:t> </a:t>
            </a:r>
            <a:r>
              <a:rPr lang="en-US" dirty="0" smtClean="0">
                <a:solidFill>
                  <a:schemeClr val="bg1"/>
                </a:solidFill>
              </a:rPr>
              <a:t>Parent Notification Log - </a:t>
            </a:r>
            <a:r>
              <a:rPr lang="en-US" dirty="0" smtClean="0">
                <a:solidFill>
                  <a:schemeClr val="bg1"/>
                </a:solidFill>
              </a:rPr>
              <a:t>Contains all the notification history which is sent to </a:t>
            </a:r>
            <a:r>
              <a:rPr lang="en-US" dirty="0" smtClean="0">
                <a:solidFill>
                  <a:schemeClr val="bg1"/>
                </a:solidFill>
              </a:rPr>
              <a:t>  parents </a:t>
            </a:r>
            <a:r>
              <a:rPr lang="en-US" dirty="0" smtClean="0">
                <a:solidFill>
                  <a:schemeClr val="bg1"/>
                </a:solidFill>
              </a:rPr>
              <a:t>by teachers.</a:t>
            </a:r>
          </a:p>
          <a:p>
            <a:pPr lvl="1">
              <a:buFont typeface="Arial" pitchFamily="34" charset="0"/>
              <a:buChar char="•"/>
            </a:pPr>
            <a:endParaRPr lang="en-US" dirty="0" smtClean="0">
              <a:solidFill>
                <a:schemeClr val="bg1"/>
              </a:solidFill>
            </a:endParaRPr>
          </a:p>
          <a:p>
            <a:pPr lvl="1">
              <a:buFont typeface="Arial" pitchFamily="34" charset="0"/>
              <a:buChar char="•"/>
            </a:pP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내용 개체 틀 5"/>
          <p:cNvSpPr txBox="1">
            <a:spLocks/>
          </p:cNvSpPr>
          <p:nvPr/>
        </p:nvSpPr>
        <p:spPr>
          <a:xfrm>
            <a:off x="0" y="6572272"/>
            <a:ext cx="9144000" cy="285728"/>
          </a:xfrm>
          <a:prstGeom prst="rect">
            <a:avLst/>
          </a:prstGeom>
          <a:solidFill>
            <a:srgbClr val="800000"/>
          </a:solidFill>
          <a:ln w="25400" cap="flat" cmpd="sng" algn="ctr">
            <a:solidFill>
              <a:srgbClr val="800000"/>
            </a:solidFill>
            <a:prstDash val="soli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PRESENTED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BY </a:t>
            </a:r>
            <a:r>
              <a:rPr kumimoji="0" lang="en-US" altLang="ko-KR"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TEAM04 </a:t>
            </a:r>
            <a:r>
              <a:rPr kumimoji="0" lang="en-US" altLang="ko-KR"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UNIVERSITY OF SOUTHERN CALIFORNIA</a:t>
            </a:r>
            <a:endParaRPr kumimoji="0" lang="ko-KR" altLang="en-US" sz="1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내용 개체 틀 5"/>
          <p:cNvSpPr>
            <a:spLocks noGrp="1"/>
          </p:cNvSpPr>
          <p:nvPr>
            <p:ph idx="1"/>
          </p:nvPr>
        </p:nvSpPr>
        <p:spPr>
          <a:xfrm>
            <a:off x="0" y="928688"/>
            <a:ext cx="9144000" cy="428625"/>
          </a:xfrm>
          <a:solidFill>
            <a:srgbClr val="8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eaLnBrk="1" fontAlgn="auto" hangingPunct="1">
              <a:spcAft>
                <a:spcPts val="0"/>
              </a:spcAft>
              <a:buNone/>
              <a:defRPr/>
            </a:pPr>
            <a:r>
              <a:rPr lang="en-US" altLang="ko-KR" sz="2500" b="1" dirty="0" smtClean="0">
                <a:solidFill>
                  <a:schemeClr val="bg1"/>
                </a:solidFill>
              </a:rPr>
              <a:t> 112 Total </a:t>
            </a:r>
            <a:r>
              <a:rPr lang="en-US" altLang="ko-KR" sz="2500" b="1" dirty="0" smtClean="0">
                <a:solidFill>
                  <a:schemeClr val="bg1"/>
                </a:solidFill>
              </a:rPr>
              <a:t>d</a:t>
            </a:r>
            <a:r>
              <a:rPr lang="en-US" altLang="ko-KR" sz="2500" b="1" dirty="0" smtClean="0">
                <a:solidFill>
                  <a:schemeClr val="bg1"/>
                </a:solidFill>
              </a:rPr>
              <a:t>efects found</a:t>
            </a:r>
            <a:endParaRPr lang="en-US" altLang="ko-KR" sz="2500" b="1" dirty="0" smtClean="0">
              <a:solidFill>
                <a:schemeClr val="bg1"/>
              </a:solidFill>
            </a:endParaRPr>
          </a:p>
        </p:txBody>
      </p:sp>
      <p:sp>
        <p:nvSpPr>
          <p:cNvPr id="17" name="내용 개체 틀 5"/>
          <p:cNvSpPr txBox="1">
            <a:spLocks/>
          </p:cNvSpPr>
          <p:nvPr/>
        </p:nvSpPr>
        <p:spPr>
          <a:xfrm>
            <a:off x="0" y="1404937"/>
            <a:ext cx="9144000" cy="5072063"/>
          </a:xfrm>
          <a:prstGeom prst="rect">
            <a:avLst/>
          </a:prstGeom>
          <a:solidFill>
            <a:srgbClr val="600000"/>
          </a:solidFill>
          <a:ln>
            <a:solidFill>
              <a:srgbClr val="800000"/>
            </a:solidFill>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lnSpc>
                <a:spcPct val="150000"/>
              </a:lnSpc>
              <a:spcBef>
                <a:spcPct val="20000"/>
              </a:spcBef>
              <a:spcAft>
                <a:spcPts val="0"/>
              </a:spcAft>
              <a:buFont typeface="Arial" pitchFamily="34" charset="0"/>
              <a:buChar char="•"/>
              <a:defRPr/>
            </a:pPr>
            <a:endParaRPr kumimoji="0" lang="en-US" altLang="ko-KR" sz="2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제목 4"/>
          <p:cNvSpPr txBox="1">
            <a:spLocks/>
          </p:cNvSpPr>
          <p:nvPr/>
        </p:nvSpPr>
        <p:spPr>
          <a:xfrm>
            <a:off x="0" y="34026"/>
            <a:ext cx="9144000" cy="874694"/>
          </a:xfrm>
          <a:prstGeom prst="rect">
            <a:avLst/>
          </a:prstGeom>
          <a:ln>
            <a:solidFill>
              <a:srgbClr val="800000"/>
            </a:solidFill>
          </a:ln>
        </p:spPr>
        <p:style>
          <a:lnRef idx="2">
            <a:schemeClr val="accent1"/>
          </a:lnRef>
          <a:fillRef idx="1">
            <a:schemeClr val="lt1"/>
          </a:fillRef>
          <a:effectRef idx="0">
            <a:schemeClr val="accent1"/>
          </a:effectRef>
          <a:fontRef idx="minor">
            <a:schemeClr val="dk1"/>
          </a:fontRef>
        </p:style>
        <p:txBody>
          <a:bodyPr anchor="ctr"/>
          <a:lstStyle/>
          <a:p>
            <a:pPr marL="457200" indent="-457200" fontAlgn="auto">
              <a:spcBef>
                <a:spcPts val="0"/>
              </a:spcBef>
              <a:spcAft>
                <a:spcPts val="0"/>
              </a:spcAft>
              <a:defRPr/>
            </a:pPr>
            <a:r>
              <a:rPr kumimoji="0" lang="en-US" altLang="ko-KR" sz="2400" b="1" dirty="0">
                <a:solidFill>
                  <a:srgbClr val="B45608"/>
                </a:solidFill>
              </a:rPr>
              <a:t>   </a:t>
            </a:r>
            <a:r>
              <a:rPr kumimoji="0" lang="en-US" altLang="ko-KR" sz="2400" b="1" dirty="0">
                <a:solidFill>
                  <a:srgbClr val="9D4B07"/>
                </a:solidFill>
              </a:rPr>
              <a:t> </a:t>
            </a:r>
            <a:r>
              <a:rPr lang="en-US" altLang="ko-KR" sz="2400" b="1" dirty="0" smtClean="0">
                <a:solidFill>
                  <a:srgbClr val="9D4B07"/>
                </a:solidFill>
              </a:rPr>
              <a:t>Defects – Verification Method</a:t>
            </a:r>
            <a:endParaRPr kumimoji="0" lang="en-US" altLang="ko-KR" sz="2400" b="1" dirty="0">
              <a:ln w="18000">
                <a:solidFill>
                  <a:schemeClr val="accent2">
                    <a:satMod val="140000"/>
                  </a:schemeClr>
                </a:solidFill>
                <a:prstDash val="solid"/>
                <a:miter lim="800000"/>
              </a:ln>
              <a:solidFill>
                <a:srgbClr val="9D4B07"/>
              </a:solidFill>
            </a:endParaRPr>
          </a:p>
        </p:txBody>
      </p:sp>
      <p:pic>
        <p:nvPicPr>
          <p:cNvPr id="14342" name="그림 9" descr="169.gif"/>
          <p:cNvPicPr>
            <a:picLocks noChangeAspect="1"/>
          </p:cNvPicPr>
          <p:nvPr/>
        </p:nvPicPr>
        <p:blipFill>
          <a:blip r:embed="rId3" cstate="print"/>
          <a:srcRect/>
          <a:stretch>
            <a:fillRect/>
          </a:stretch>
        </p:blipFill>
        <p:spPr bwMode="auto">
          <a:xfrm>
            <a:off x="2916238" y="2262188"/>
            <a:ext cx="3455987" cy="3543300"/>
          </a:xfrm>
          <a:prstGeom prst="rect">
            <a:avLst/>
          </a:prstGeom>
          <a:noFill/>
          <a:ln w="9525">
            <a:noFill/>
            <a:miter lim="800000"/>
            <a:headEnd/>
            <a:tailEnd/>
          </a:ln>
        </p:spPr>
      </p:pic>
      <p:sp>
        <p:nvSpPr>
          <p:cNvPr id="11" name="내용 개체 틀 5"/>
          <p:cNvSpPr txBox="1">
            <a:spLocks/>
          </p:cNvSpPr>
          <p:nvPr/>
        </p:nvSpPr>
        <p:spPr>
          <a:xfrm>
            <a:off x="179388" y="1412875"/>
            <a:ext cx="8964612" cy="4752975"/>
          </a:xfrm>
          <a:prstGeom prst="rect">
            <a:avLst/>
          </a:prstGeom>
          <a:noFill/>
          <a:ln w="25400" cap="flat" cmpd="sng" algn="ctr">
            <a:noFill/>
            <a:prstDash val="soli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fontAlgn="auto">
              <a:spcBef>
                <a:spcPct val="20000"/>
              </a:spcBef>
              <a:spcAft>
                <a:spcPts val="0"/>
              </a:spcAft>
              <a:defRPr/>
            </a:pPr>
            <a:endParaRPr kumimoji="0" lang="en-US" altLang="ko-KR" sz="2400" b="1" dirty="0" smtClean="0">
              <a:solidFill>
                <a:schemeClr val="bg1"/>
              </a:solidFill>
            </a:endParaRPr>
          </a:p>
          <a:p>
            <a:pPr marL="457200" indent="-457200" fontAlgn="auto">
              <a:spcBef>
                <a:spcPct val="20000"/>
              </a:spcBef>
              <a:spcAft>
                <a:spcPts val="0"/>
              </a:spcAft>
              <a:buFont typeface="+mj-lt"/>
              <a:buAutoNum type="arabicPeriod"/>
              <a:defRPr/>
            </a:pPr>
            <a:endParaRPr kumimoji="0" lang="en-US" altLang="ko-KR" sz="2400" b="1" dirty="0" smtClean="0">
              <a:solidFill>
                <a:schemeClr val="bg1"/>
              </a:solidFill>
            </a:endParaRPr>
          </a:p>
        </p:txBody>
      </p:sp>
      <p:sp>
        <p:nvSpPr>
          <p:cNvPr id="10" name="TextBox 9"/>
          <p:cNvSpPr txBox="1"/>
          <p:nvPr/>
        </p:nvSpPr>
        <p:spPr>
          <a:xfrm>
            <a:off x="0" y="1447800"/>
            <a:ext cx="9144000" cy="2031325"/>
          </a:xfrm>
          <a:prstGeom prst="rect">
            <a:avLst/>
          </a:prstGeom>
          <a:noFill/>
        </p:spPr>
        <p:txBody>
          <a:bodyPr wrap="square" rtlCol="0">
            <a:spAutoFit/>
          </a:bodyPr>
          <a:lstStyle/>
          <a:p>
            <a:pPr>
              <a:buFont typeface="Arial" pitchFamily="34" charset="0"/>
              <a:buChar char="•"/>
            </a:pPr>
            <a:r>
              <a:rPr lang="en-US" sz="2400" dirty="0" smtClean="0">
                <a:solidFill>
                  <a:schemeClr val="bg1"/>
                </a:solidFill>
              </a:rPr>
              <a:t>IIV&amp;V</a:t>
            </a:r>
          </a:p>
          <a:p>
            <a:pPr lvl="1">
              <a:buFont typeface="Arial" pitchFamily="34" charset="0"/>
              <a:buChar char="•"/>
            </a:pPr>
            <a:r>
              <a:rPr lang="en-US" dirty="0" smtClean="0">
                <a:solidFill>
                  <a:schemeClr val="bg1"/>
                </a:solidFill>
              </a:rPr>
              <a:t> </a:t>
            </a:r>
            <a:r>
              <a:rPr lang="en-US" dirty="0" smtClean="0">
                <a:solidFill>
                  <a:schemeClr val="bg1"/>
                </a:solidFill>
              </a:rPr>
              <a:t>Team member review after each package delivery</a:t>
            </a:r>
          </a:p>
          <a:p>
            <a:pPr>
              <a:buFont typeface="Arial" pitchFamily="34" charset="0"/>
              <a:buChar char="•"/>
            </a:pPr>
            <a:endParaRPr lang="en-US" sz="2400" dirty="0" smtClean="0">
              <a:solidFill>
                <a:schemeClr val="bg1"/>
              </a:solidFill>
            </a:endParaRPr>
          </a:p>
          <a:p>
            <a:pPr>
              <a:buFont typeface="Arial" pitchFamily="34" charset="0"/>
              <a:buChar char="•"/>
            </a:pPr>
            <a:r>
              <a:rPr lang="en-US" sz="2400" dirty="0" smtClean="0">
                <a:solidFill>
                  <a:schemeClr val="bg1"/>
                </a:solidFill>
              </a:rPr>
              <a:t> Graded Artifacts</a:t>
            </a:r>
          </a:p>
          <a:p>
            <a:pPr lvl="1">
              <a:buFont typeface="Arial" pitchFamily="34" charset="0"/>
              <a:buChar char="•"/>
            </a:pPr>
            <a:r>
              <a:rPr lang="en-US" dirty="0" smtClean="0">
                <a:solidFill>
                  <a:schemeClr val="bg1"/>
                </a:solidFill>
              </a:rPr>
              <a:t> Comments made by the TA’s when grading that are added to our defect        database for tracking.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buFont typeface="Arial" pitchFamily="34" charset="0"/>
          <a:buChar char="•"/>
          <a:defRPr dirty="0" smtClean="0">
            <a:solidFill>
              <a:schemeClr val="bg1"/>
            </a:solidFill>
          </a:defRPr>
        </a:defPPr>
      </a:lstStyle>
    </a:txDef>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TotalTime>
  <Words>675</Words>
  <Application>Microsoft Office PowerPoint</Application>
  <PresentationFormat>On-screen Show (4:3)</PresentationFormat>
  <Paragraphs>143</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테마</vt:lpstr>
      <vt:lpstr>Team Strengths and Weaknesses</vt:lpstr>
      <vt:lpstr>Slide 2</vt:lpstr>
      <vt:lpstr>Slide 3</vt:lpstr>
      <vt:lpstr>Slide 4</vt:lpstr>
      <vt:lpstr>Slide 5</vt:lpstr>
      <vt:lpstr>QFP Slides</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teawon</dc:creator>
  <cp:lastModifiedBy>Krause</cp:lastModifiedBy>
  <cp:revision>5</cp:revision>
  <dcterms:created xsi:type="dcterms:W3CDTF">2010-05-08T02:14:55Z</dcterms:created>
  <dcterms:modified xsi:type="dcterms:W3CDTF">2011-10-17T23:49:13Z</dcterms:modified>
</cp:coreProperties>
</file>